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47" r:id="rId2"/>
    <p:sldId id="288" r:id="rId3"/>
    <p:sldId id="285" r:id="rId4"/>
    <p:sldId id="4156" r:id="rId5"/>
    <p:sldId id="368" r:id="rId6"/>
    <p:sldId id="369" r:id="rId7"/>
    <p:sldId id="370" r:id="rId8"/>
    <p:sldId id="371" r:id="rId9"/>
    <p:sldId id="372" r:id="rId10"/>
    <p:sldId id="373" r:id="rId11"/>
    <p:sldId id="259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8F"/>
    <a:srgbClr val="FFFFFF"/>
    <a:srgbClr val="DA1A5A"/>
    <a:srgbClr val="B8ECF0"/>
    <a:srgbClr val="99FFCC"/>
    <a:srgbClr val="66FFFF"/>
    <a:srgbClr val="66FFCC"/>
    <a:srgbClr val="48595D"/>
    <a:srgbClr val="D9185C"/>
    <a:srgbClr val="06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863" autoAdjust="0"/>
  </p:normalViewPr>
  <p:slideViewPr>
    <p:cSldViewPr snapToGrid="0" showGuides="1">
      <p:cViewPr varScale="1">
        <p:scale>
          <a:sx n="156" d="100"/>
          <a:sy n="156" d="100"/>
        </p:scale>
        <p:origin x="116" y="76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Vandeloo" userId="3c655b5a79f3b167" providerId="LiveId" clId="{71D558E0-B07F-47F3-8062-EA22BE97ECFC}"/>
    <pc:docChg chg="delSld modSld">
      <pc:chgData name="Paul Vandeloo" userId="3c655b5a79f3b167" providerId="LiveId" clId="{71D558E0-B07F-47F3-8062-EA22BE97ECFC}" dt="2022-12-09T08:34:21.550" v="9" actId="47"/>
      <pc:docMkLst>
        <pc:docMk/>
      </pc:docMkLst>
      <pc:sldChg chg="del">
        <pc:chgData name="Paul Vandeloo" userId="3c655b5a79f3b167" providerId="LiveId" clId="{71D558E0-B07F-47F3-8062-EA22BE97ECFC}" dt="2022-12-09T08:34:21.550" v="9" actId="47"/>
        <pc:sldMkLst>
          <pc:docMk/>
          <pc:sldMk cId="589537039" sldId="4148"/>
        </pc:sldMkLst>
      </pc:sldChg>
      <pc:sldChg chg="del">
        <pc:chgData name="Paul Vandeloo" userId="3c655b5a79f3b167" providerId="LiveId" clId="{71D558E0-B07F-47F3-8062-EA22BE97ECFC}" dt="2022-12-09T08:34:06.745" v="0" actId="47"/>
        <pc:sldMkLst>
          <pc:docMk/>
          <pc:sldMk cId="630682962" sldId="4149"/>
        </pc:sldMkLst>
      </pc:sldChg>
      <pc:sldChg chg="del">
        <pc:chgData name="Paul Vandeloo" userId="3c655b5a79f3b167" providerId="LiveId" clId="{71D558E0-B07F-47F3-8062-EA22BE97ECFC}" dt="2022-12-09T08:34:06.745" v="0" actId="47"/>
        <pc:sldMkLst>
          <pc:docMk/>
          <pc:sldMk cId="3073957833" sldId="4150"/>
        </pc:sldMkLst>
      </pc:sldChg>
      <pc:sldChg chg="del">
        <pc:chgData name="Paul Vandeloo" userId="3c655b5a79f3b167" providerId="LiveId" clId="{71D558E0-B07F-47F3-8062-EA22BE97ECFC}" dt="2022-12-09T08:34:21.550" v="9" actId="47"/>
        <pc:sldMkLst>
          <pc:docMk/>
          <pc:sldMk cId="2645290742" sldId="4151"/>
        </pc:sldMkLst>
      </pc:sldChg>
      <pc:sldChg chg="del">
        <pc:chgData name="Paul Vandeloo" userId="3c655b5a79f3b167" providerId="LiveId" clId="{71D558E0-B07F-47F3-8062-EA22BE97ECFC}" dt="2022-12-09T08:34:21.550" v="9" actId="47"/>
        <pc:sldMkLst>
          <pc:docMk/>
          <pc:sldMk cId="3910160757" sldId="4152"/>
        </pc:sldMkLst>
      </pc:sldChg>
      <pc:sldChg chg="del">
        <pc:chgData name="Paul Vandeloo" userId="3c655b5a79f3b167" providerId="LiveId" clId="{71D558E0-B07F-47F3-8062-EA22BE97ECFC}" dt="2022-12-09T08:34:06.745" v="0" actId="47"/>
        <pc:sldMkLst>
          <pc:docMk/>
          <pc:sldMk cId="1537822512" sldId="4153"/>
        </pc:sldMkLst>
      </pc:sldChg>
      <pc:sldChg chg="del">
        <pc:chgData name="Paul Vandeloo" userId="3c655b5a79f3b167" providerId="LiveId" clId="{71D558E0-B07F-47F3-8062-EA22BE97ECFC}" dt="2022-12-09T08:34:06.745" v="0" actId="47"/>
        <pc:sldMkLst>
          <pc:docMk/>
          <pc:sldMk cId="1329830586" sldId="4154"/>
        </pc:sldMkLst>
      </pc:sldChg>
      <pc:sldChg chg="del">
        <pc:chgData name="Paul Vandeloo" userId="3c655b5a79f3b167" providerId="LiveId" clId="{71D558E0-B07F-47F3-8062-EA22BE97ECFC}" dt="2022-12-09T08:34:06.745" v="0" actId="47"/>
        <pc:sldMkLst>
          <pc:docMk/>
          <pc:sldMk cId="275850086" sldId="4155"/>
        </pc:sldMkLst>
      </pc:sldChg>
      <pc:sldChg chg="modSp mod">
        <pc:chgData name="Paul Vandeloo" userId="3c655b5a79f3b167" providerId="LiveId" clId="{71D558E0-B07F-47F3-8062-EA22BE97ECFC}" dt="2022-12-09T08:34:13.923" v="8" actId="20577"/>
        <pc:sldMkLst>
          <pc:docMk/>
          <pc:sldMk cId="2649015329" sldId="4156"/>
        </pc:sldMkLst>
        <pc:spChg chg="mod">
          <ac:chgData name="Paul Vandeloo" userId="3c655b5a79f3b167" providerId="LiveId" clId="{71D558E0-B07F-47F3-8062-EA22BE97ECFC}" dt="2022-12-09T08:34:13.923" v="8" actId="20577"/>
          <ac:spMkLst>
            <pc:docMk/>
            <pc:sldMk cId="2649015329" sldId="4156"/>
            <ac:spMk id="3" creationId="{0769CC95-81E1-A989-9CAF-C71DCF0156D6}"/>
          </ac:spMkLst>
        </pc:spChg>
      </pc:sldChg>
    </pc:docChg>
  </pc:docChgLst>
  <pc:docChgLst>
    <pc:chgData name="Paul Vandeloo" userId="3c655b5a79f3b167" providerId="LiveId" clId="{7BDAF61E-24AB-42F8-B718-5CE44671BD60}"/>
    <pc:docChg chg="custSel modMainMaster">
      <pc:chgData name="Paul Vandeloo" userId="3c655b5a79f3b167" providerId="LiveId" clId="{7BDAF61E-24AB-42F8-B718-5CE44671BD60}" dt="2024-02-26T14:24:04.873" v="3" actId="478"/>
      <pc:docMkLst>
        <pc:docMk/>
      </pc:docMkLst>
      <pc:sldMasterChg chg="modSldLayout">
        <pc:chgData name="Paul Vandeloo" userId="3c655b5a79f3b167" providerId="LiveId" clId="{7BDAF61E-24AB-42F8-B718-5CE44671BD60}" dt="2024-02-26T14:24:04.873" v="3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7BDAF61E-24AB-42F8-B718-5CE44671BD60}" dt="2024-02-26T14:24:00.959" v="1" actId="478"/>
          <pc:sldLayoutMkLst>
            <pc:docMk/>
            <pc:sldMasterMk cId="1000935759" sldId="2147483648"/>
            <pc:sldLayoutMk cId="3943708573" sldId="2147483650"/>
          </pc:sldLayoutMkLst>
          <pc:picChg chg="del">
            <ac:chgData name="Paul Vandeloo" userId="3c655b5a79f3b167" providerId="LiveId" clId="{7BDAF61E-24AB-42F8-B718-5CE44671BD60}" dt="2024-02-26T14:24:00.959" v="1" actId="478"/>
            <ac:picMkLst>
              <pc:docMk/>
              <pc:sldMasterMk cId="1000935759" sldId="2147483648"/>
              <pc:sldLayoutMk cId="3943708573" sldId="2147483650"/>
              <ac:picMk id="7" creationId="{6E25AE78-18B6-424F-BF2E-A605E92CBB4C}"/>
            </ac:picMkLst>
          </pc:picChg>
        </pc:sldLayoutChg>
        <pc:sldLayoutChg chg="delSp mod">
          <pc:chgData name="Paul Vandeloo" userId="3c655b5a79f3b167" providerId="LiveId" clId="{7BDAF61E-24AB-42F8-B718-5CE44671BD60}" dt="2024-02-26T14:24:03.250" v="2" actId="478"/>
          <pc:sldLayoutMkLst>
            <pc:docMk/>
            <pc:sldMasterMk cId="1000935759" sldId="2147483648"/>
            <pc:sldLayoutMk cId="3874722889" sldId="2147483673"/>
          </pc:sldLayoutMkLst>
          <pc:picChg chg="del">
            <ac:chgData name="Paul Vandeloo" userId="3c655b5a79f3b167" providerId="LiveId" clId="{7BDAF61E-24AB-42F8-B718-5CE44671BD60}" dt="2024-02-26T14:24:03.250" v="2" actId="478"/>
            <ac:picMkLst>
              <pc:docMk/>
              <pc:sldMasterMk cId="1000935759" sldId="2147483648"/>
              <pc:sldLayoutMk cId="3874722889" sldId="2147483673"/>
              <ac:picMk id="12" creationId="{E74CDB9E-D94B-4EF6-914B-BE28BC2AB1E0}"/>
            </ac:picMkLst>
          </pc:picChg>
        </pc:sldLayoutChg>
        <pc:sldLayoutChg chg="delSp mod">
          <pc:chgData name="Paul Vandeloo" userId="3c655b5a79f3b167" providerId="LiveId" clId="{7BDAF61E-24AB-42F8-B718-5CE44671BD60}" dt="2024-02-26T14:23:49.969" v="0" actId="478"/>
          <pc:sldLayoutMkLst>
            <pc:docMk/>
            <pc:sldMasterMk cId="1000935759" sldId="2147483648"/>
            <pc:sldLayoutMk cId="3483955315" sldId="2147483681"/>
          </pc:sldLayoutMkLst>
          <pc:picChg chg="del">
            <ac:chgData name="Paul Vandeloo" userId="3c655b5a79f3b167" providerId="LiveId" clId="{7BDAF61E-24AB-42F8-B718-5CE44671BD60}" dt="2024-02-26T14:23:49.969" v="0" actId="478"/>
            <ac:picMkLst>
              <pc:docMk/>
              <pc:sldMasterMk cId="1000935759" sldId="2147483648"/>
              <pc:sldLayoutMk cId="3483955315" sldId="2147483681"/>
              <ac:picMk id="8" creationId="{B6A1A338-AE15-4009-9338-B96CF7F709E1}"/>
            </ac:picMkLst>
          </pc:picChg>
        </pc:sldLayoutChg>
        <pc:sldLayoutChg chg="delSp mod">
          <pc:chgData name="Paul Vandeloo" userId="3c655b5a79f3b167" providerId="LiveId" clId="{7BDAF61E-24AB-42F8-B718-5CE44671BD60}" dt="2024-02-26T14:24:04.873" v="3" actId="478"/>
          <pc:sldLayoutMkLst>
            <pc:docMk/>
            <pc:sldMasterMk cId="1000935759" sldId="2147483648"/>
            <pc:sldLayoutMk cId="1257306638" sldId="2147483684"/>
          </pc:sldLayoutMkLst>
          <pc:picChg chg="del">
            <ac:chgData name="Paul Vandeloo" userId="3c655b5a79f3b167" providerId="LiveId" clId="{7BDAF61E-24AB-42F8-B718-5CE44671BD60}" dt="2024-02-26T14:24:04.873" v="3" actId="478"/>
            <ac:picMkLst>
              <pc:docMk/>
              <pc:sldMasterMk cId="1000935759" sldId="2147483648"/>
              <pc:sldLayoutMk cId="1257306638" sldId="2147483684"/>
              <ac:picMk id="7" creationId="{6E25AE78-18B6-424F-BF2E-A605E92CBB4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DISTRICT 2140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55612"/>
            <a:ext cx="11506199" cy="452135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B6DA39-D8EC-1D45-9113-9BBFA0EB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35023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803163"/>
            <a:ext cx="11506199" cy="608248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69"/>
            <a:ext cx="11506200" cy="1424473"/>
          </a:xfrm>
        </p:spPr>
        <p:txBody>
          <a:bodyPr tIns="0" bIns="91440" anchor="ctr"/>
          <a:lstStyle>
            <a:lvl1pPr>
              <a:defRPr cap="all" baseline="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6B48888-D096-F90E-6C57-108EF104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0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6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B019A4D-C6D9-4FFC-9805-2E615D5E1A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8" t="24483" r="4260" b="25839"/>
          <a:stretch/>
        </p:blipFill>
        <p:spPr>
          <a:xfrm>
            <a:off x="327563" y="5910742"/>
            <a:ext cx="1669052" cy="71636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1C62B311-72D9-43C3-ADEB-1A2451F2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804" r="5179" b="29249"/>
          <a:stretch/>
        </p:blipFill>
        <p:spPr>
          <a:xfrm>
            <a:off x="10188028" y="5931796"/>
            <a:ext cx="1793415" cy="782464"/>
          </a:xfrm>
          <a:prstGeom prst="rect">
            <a:avLst/>
          </a:prstGeom>
        </p:spPr>
      </p:pic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86" r:id="rId8"/>
    <p:sldLayoutId id="2147483678" r:id="rId9"/>
    <p:sldLayoutId id="2147483650" r:id="rId10"/>
    <p:sldLayoutId id="2147483673" r:id="rId11"/>
    <p:sldLayoutId id="2147483659" r:id="rId12"/>
    <p:sldLayoutId id="2147483684" r:id="rId13"/>
    <p:sldLayoutId id="2147483652" r:id="rId14"/>
    <p:sldLayoutId id="2147483657" r:id="rId15"/>
    <p:sldLayoutId id="2147483672" r:id="rId16"/>
    <p:sldLayoutId id="2147483679" r:id="rId17"/>
    <p:sldLayoutId id="2147483656" r:id="rId18"/>
    <p:sldLayoutId id="2147483674" r:id="rId19"/>
    <p:sldLayoutId id="2147483658" r:id="rId20"/>
    <p:sldLayoutId id="2147483661" r:id="rId21"/>
    <p:sldLayoutId id="2147483675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foundation.rotary2140.org/" TargetMode="Externa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F6E63D9-CC62-02BE-8FE6-8F86C9095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7A6F52-9503-9313-4352-8161DF4E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TRF : The Rotary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0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861A2-B2CB-44F4-934A-5247269F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District Grants - Tools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1AA3A1-7A7C-4884-87DD-11503E2E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82008"/>
            <a:ext cx="11506199" cy="4034896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Website van TRF D2140: </a:t>
            </a:r>
            <a:r>
              <a:rPr lang="nl-BE" sz="2400" b="1" kern="0" dirty="0">
                <a:solidFill>
                  <a:srgbClr val="002060"/>
                </a:solidFill>
                <a:hlinkClick r:id="rId2"/>
              </a:rPr>
              <a:t>https://foundation.rotary2140.org/</a:t>
            </a:r>
            <a:endParaRPr lang="nl-BE" sz="2400" b="1" kern="0" dirty="0">
              <a:solidFill>
                <a:srgbClr val="002060"/>
              </a:solidFill>
            </a:endParaRPr>
          </a:p>
          <a:p>
            <a:r>
              <a:rPr lang="nl-BE" dirty="0"/>
              <a:t>Praktische Gids District Grants D2140</a:t>
            </a:r>
          </a:p>
          <a:p>
            <a:r>
              <a:rPr lang="nl-BE" dirty="0"/>
              <a:t>Aanvraagformulier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	  </a:t>
            </a: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/>
              <a:t>TRF2140@gmail.com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i="1" dirty="0">
                <a:solidFill>
                  <a:srgbClr val="FF0000"/>
                </a:solidFill>
                <a:sym typeface="Wingdings" panose="05000000000000000000" pitchFamily="2" charset="2"/>
              </a:rPr>
              <a:t> Aanvragen indienen </a:t>
            </a:r>
            <a:r>
              <a:rPr lang="nl-BE" i="1">
                <a:solidFill>
                  <a:srgbClr val="FF0000"/>
                </a:solidFill>
                <a:sym typeface="Wingdings" panose="05000000000000000000" pitchFamily="2" charset="2"/>
              </a:rPr>
              <a:t>vóór 31/10/2023! </a:t>
            </a:r>
            <a:endParaRPr lang="en-BE" i="1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F7DB08-C33C-464B-97A7-AB4C7CA8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Afbeelding 5" descr="Afbeelding met tekst, visitekaartje, envelop, vectorafbeeldingen&#10;&#10;Automatisch gegenereerde beschrijving">
            <a:extLst>
              <a:ext uri="{FF2B5EF4-FFF2-40B4-BE49-F238E27FC236}">
                <a16:creationId xmlns:a16="http://schemas.microsoft.com/office/drawing/2014/main" id="{B126800D-41C5-4571-ACB0-73CC653BF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840" y="3589478"/>
            <a:ext cx="889233" cy="50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7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Afbeelding 4" descr="Rotary Found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120" y="2148114"/>
            <a:ext cx="8011888" cy="200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AutoShape 4" descr="Afbeeldingsresultaat voor 6 focusgebiedenvan rotar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endParaRPr lang="nl-NL" altLang="nl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B3A0C4-F3FB-186D-0BE8-F8A0E835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TRF = The Rotary Foundation</a:t>
            </a:r>
          </a:p>
        </p:txBody>
      </p:sp>
    </p:spTree>
    <p:extLst>
      <p:ext uri="{BB962C8B-B14F-4D97-AF65-F5344CB8AC3E}">
        <p14:creationId xmlns:p14="http://schemas.microsoft.com/office/powerpoint/2010/main" val="376200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BE"/>
              <a:t>Opgericht in 1917 door Arch C. Klump met $ 26,50 en vandaag meer dan 1 miljard $.</a:t>
            </a:r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  <a:p>
            <a:r>
              <a:rPr lang="nl-NL" altLang="nl-BE"/>
              <a:t>Doel 2025: 2,5 miljard $</a:t>
            </a:r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  <a:p>
            <a:endParaRPr lang="nl-NL" altLang="nl-BE"/>
          </a:p>
        </p:txBody>
      </p:sp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dirty="0"/>
              <a:t>The Foundation </a:t>
            </a:r>
            <a:r>
              <a:rPr lang="mr-IN" altLang="nl-BE" dirty="0"/>
              <a:t>–</a:t>
            </a:r>
            <a:r>
              <a:rPr lang="nl-NL" altLang="nl-BE" dirty="0"/>
              <a:t> Haar oorsprong</a:t>
            </a:r>
          </a:p>
        </p:txBody>
      </p:sp>
      <p:pic>
        <p:nvPicPr>
          <p:cNvPr id="38916" name="Afbeelding 3" descr="Every Rotarian every ye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6750"/>
            <a:ext cx="25908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64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A3D814E-96DE-2D43-1ED6-F584C0327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69CC95-81E1-A989-9CAF-C71DCF01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TRF: DISTRICT grant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83B620-9BE0-AE6B-2C37-A6CF6128E87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69725" y="115888"/>
            <a:ext cx="422275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1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F22A6-EFBD-442B-BD25-D49B74D6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District Grants - Kenmerken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0CA925-B2DA-46E3-AC73-7B78AEB8F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798118"/>
            <a:ext cx="11506199" cy="4034896"/>
          </a:xfrm>
        </p:spPr>
        <p:txBody>
          <a:bodyPr/>
          <a:lstStyle/>
          <a:p>
            <a:r>
              <a:rPr lang="nl-BE" b="1" u="sng" dirty="0"/>
              <a:t>Kleinschalig</a:t>
            </a:r>
            <a:r>
              <a:rPr lang="nl-BE" dirty="0"/>
              <a:t> project – min. 3.000,00 EUR</a:t>
            </a:r>
          </a:p>
          <a:p>
            <a:r>
              <a:rPr lang="nl-BE" dirty="0"/>
              <a:t>Vooral </a:t>
            </a:r>
            <a:r>
              <a:rPr lang="nl-BE" b="1" u="sng" dirty="0"/>
              <a:t>lokale</a:t>
            </a:r>
            <a:r>
              <a:rPr lang="nl-BE" dirty="0"/>
              <a:t> projecten</a:t>
            </a:r>
          </a:p>
          <a:p>
            <a:r>
              <a:rPr lang="nl-BE" dirty="0"/>
              <a:t>Korte doorlooptijd</a:t>
            </a:r>
          </a:p>
          <a:p>
            <a:r>
              <a:rPr lang="nl-BE" b="1" u="sng" dirty="0"/>
              <a:t>Eenvoudige</a:t>
            </a:r>
            <a:r>
              <a:rPr lang="nl-BE" dirty="0"/>
              <a:t> administratieve procedure</a:t>
            </a:r>
          </a:p>
          <a:p>
            <a:r>
              <a:rPr lang="nl-BE" b="1" u="sng" dirty="0"/>
              <a:t>Actieve</a:t>
            </a:r>
            <a:r>
              <a:rPr lang="nl-BE" dirty="0"/>
              <a:t> deelname en betrokkenheid van Rotariërs</a:t>
            </a:r>
          </a:p>
          <a:p>
            <a:r>
              <a:rPr lang="nl-BE" dirty="0"/>
              <a:t>Beperkte voorwaarden:</a:t>
            </a:r>
          </a:p>
          <a:p>
            <a:pPr lvl="1"/>
            <a:r>
              <a:rPr lang="nl-BE" dirty="0"/>
              <a:t>Certificatie</a:t>
            </a:r>
          </a:p>
          <a:p>
            <a:pPr lvl="1"/>
            <a:r>
              <a:rPr lang="nl-BE" dirty="0"/>
              <a:t>Actiedomeinen district</a:t>
            </a:r>
          </a:p>
          <a:p>
            <a:r>
              <a:rPr lang="nl-BE" b="1" dirty="0">
                <a:solidFill>
                  <a:srgbClr val="FF0000"/>
                </a:solidFill>
              </a:rPr>
              <a:t>!</a:t>
            </a:r>
            <a:r>
              <a:rPr lang="nl-BE" dirty="0"/>
              <a:t> Grant wordt uitbetaald na realisatie en rapportering </a:t>
            </a:r>
            <a:r>
              <a:rPr lang="nl-BE" b="1" dirty="0">
                <a:solidFill>
                  <a:srgbClr val="FF0000"/>
                </a:solidFill>
              </a:rPr>
              <a:t>!</a:t>
            </a:r>
            <a:endParaRPr lang="en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21AF77-FEE1-4715-B964-DD86969B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9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960CB-7538-4794-9B77-3EC8F6C0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District Grants – Strategische actiedomeinen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CE510-B727-4012-B2AF-CA9970989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Strategische </a:t>
            </a:r>
            <a:r>
              <a:rPr lang="nl-BE" u="sng" dirty="0"/>
              <a:t>actiedomeinen</a:t>
            </a:r>
            <a:r>
              <a:rPr lang="nl-BE" dirty="0"/>
              <a:t> D2140:</a:t>
            </a:r>
          </a:p>
          <a:p>
            <a:r>
              <a:rPr lang="nl-BE" dirty="0"/>
              <a:t>Hulp en zorg voor personen met een beperking</a:t>
            </a:r>
          </a:p>
          <a:p>
            <a:r>
              <a:rPr lang="nl-BE" dirty="0"/>
              <a:t>Preventie en behandeling van ziekten en verslaving</a:t>
            </a:r>
          </a:p>
          <a:p>
            <a:r>
              <a:rPr lang="nl-BE" dirty="0"/>
              <a:t>Klimaat en milieu</a:t>
            </a:r>
          </a:p>
          <a:p>
            <a:r>
              <a:rPr lang="nl-BE" dirty="0"/>
              <a:t>Opleiding en opvoeding</a:t>
            </a:r>
          </a:p>
          <a:p>
            <a:r>
              <a:rPr lang="nl-BE" dirty="0"/>
              <a:t>Armoedebestrijding</a:t>
            </a:r>
          </a:p>
          <a:p>
            <a:r>
              <a:rPr lang="nl-BE" dirty="0"/>
              <a:t>Inburgering en migratieproblematiek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7385C8-35F8-44DA-8092-E65D050A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1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A9E61-1AAC-4720-82F6-4B71B53A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District Grants – uitsluitingen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ED1F0E-9242-4BFB-AAC9-B2E5EE93B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District Grants in D2140 – </a:t>
            </a:r>
            <a:r>
              <a:rPr lang="nl-BE" u="sng" dirty="0"/>
              <a:t>NIET mogelijk</a:t>
            </a:r>
            <a:r>
              <a:rPr lang="nl-BE" dirty="0"/>
              <a:t> voor: </a:t>
            </a:r>
          </a:p>
          <a:p>
            <a:r>
              <a:rPr lang="nl-BE" dirty="0"/>
              <a:t>Studiebeurzen</a:t>
            </a:r>
          </a:p>
          <a:p>
            <a:r>
              <a:rPr lang="nl-BE" dirty="0"/>
              <a:t>Verbruiksgoederen, administratiekosten of reizen</a:t>
            </a:r>
          </a:p>
          <a:p>
            <a:r>
              <a:rPr lang="nl-BE" dirty="0"/>
              <a:t>Louter culturele of sportieve projecten</a:t>
            </a:r>
          </a:p>
          <a:p>
            <a:r>
              <a:rPr lang="nl-BE" dirty="0"/>
              <a:t>Projecten met slechts één persoon als eindbegunstigde</a:t>
            </a:r>
          </a:p>
          <a:p>
            <a:r>
              <a:rPr lang="nl-BE" dirty="0"/>
              <a:t>Projecten in India en de Filipijnen</a:t>
            </a:r>
            <a:endParaRPr lang="en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4A91ED-665F-43CA-BFE9-1456517AB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6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DBDD5-9895-4520-8550-534910F2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District Grants – Evaluatiecriteria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D54686-7074-4B42-B5C7-DCD9FC2E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00" y="1772951"/>
            <a:ext cx="11506199" cy="403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1900" dirty="0"/>
              <a:t>Het </a:t>
            </a:r>
            <a:r>
              <a:rPr lang="nl-BE" sz="1900" b="1" u="sng" dirty="0"/>
              <a:t>bedrag</a:t>
            </a:r>
            <a:r>
              <a:rPr lang="nl-BE" sz="1900" dirty="0"/>
              <a:t> van de DG zal afhangen van:</a:t>
            </a:r>
          </a:p>
          <a:p>
            <a:r>
              <a:rPr lang="nl-BE" sz="1900" dirty="0"/>
              <a:t>Beschikbare middelen</a:t>
            </a:r>
          </a:p>
          <a:p>
            <a:r>
              <a:rPr lang="nl-BE" sz="1900" dirty="0"/>
              <a:t>Aantal aanvragen</a:t>
            </a:r>
          </a:p>
          <a:p>
            <a:r>
              <a:rPr lang="nl-BE" sz="1900" dirty="0"/>
              <a:t>Mate van betrokkenheid en actieve inzet Rotariërs</a:t>
            </a:r>
          </a:p>
          <a:p>
            <a:r>
              <a:rPr lang="nl-BE" sz="1900" dirty="0"/>
              <a:t>Eigen financiële inbreng van Rotary/</a:t>
            </a:r>
            <a:r>
              <a:rPr lang="nl-BE" sz="1900" dirty="0" err="1"/>
              <a:t>Rotaract</a:t>
            </a:r>
            <a:r>
              <a:rPr lang="nl-BE" sz="1900" dirty="0"/>
              <a:t>/NVSG</a:t>
            </a:r>
          </a:p>
          <a:p>
            <a:r>
              <a:rPr lang="nl-BE" sz="1900" dirty="0"/>
              <a:t>Samenwerking tussen meerdere clubs</a:t>
            </a:r>
          </a:p>
          <a:p>
            <a:r>
              <a:rPr lang="nl-BE" sz="1900" dirty="0"/>
              <a:t>Duurzaamheid</a:t>
            </a:r>
          </a:p>
          <a:p>
            <a:r>
              <a:rPr lang="nl-BE" sz="1900" dirty="0"/>
              <a:t>Bijdragen van de club aan het </a:t>
            </a:r>
            <a:r>
              <a:rPr lang="nl-BE" sz="1900" dirty="0" err="1"/>
              <a:t>Annual</a:t>
            </a:r>
            <a:r>
              <a:rPr lang="nl-BE" sz="1900" dirty="0"/>
              <a:t> Fund in het verleden</a:t>
            </a:r>
          </a:p>
          <a:p>
            <a:r>
              <a:rPr lang="nl-BE" sz="1900" dirty="0"/>
              <a:t>Kwaliteit en volledigheid van het dossier</a:t>
            </a:r>
          </a:p>
          <a:p>
            <a:r>
              <a:rPr lang="nl-BE" sz="1900" b="1" i="1" dirty="0">
                <a:solidFill>
                  <a:srgbClr val="FF0000"/>
                </a:solidFill>
              </a:rPr>
              <a:t>!</a:t>
            </a:r>
            <a:r>
              <a:rPr lang="nl-BE" sz="1900" i="1" dirty="0"/>
              <a:t> Maximumsteun van 4.000,00 EUR per project </a:t>
            </a:r>
            <a:r>
              <a:rPr lang="nl-BE" sz="1900" b="1" i="1" dirty="0">
                <a:solidFill>
                  <a:srgbClr val="FF0000"/>
                </a:solidFill>
              </a:rPr>
              <a:t>!</a:t>
            </a:r>
            <a:endParaRPr lang="en-BE" sz="19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AAAC40-695F-4591-A370-DB3AC7D7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7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88FE6-0EA1-4E5B-930B-E21139C3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District Grants – specifieke voorwaarden</a:t>
            </a:r>
            <a:endParaRPr lang="en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78B01-6509-4C71-811A-AF06592DB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814896"/>
            <a:ext cx="11506199" cy="4034896"/>
          </a:xfrm>
        </p:spPr>
        <p:txBody>
          <a:bodyPr/>
          <a:lstStyle/>
          <a:p>
            <a:r>
              <a:rPr lang="nl-BE" dirty="0"/>
              <a:t>Aanvragende club = D2140</a:t>
            </a:r>
          </a:p>
          <a:p>
            <a:r>
              <a:rPr lang="nl-BE" dirty="0"/>
              <a:t>Voorbije drie jaar bijdrage aan </a:t>
            </a:r>
            <a:r>
              <a:rPr lang="nl-BE" dirty="0" err="1"/>
              <a:t>Annual</a:t>
            </a:r>
            <a:r>
              <a:rPr lang="nl-BE" dirty="0"/>
              <a:t> Fund</a:t>
            </a:r>
          </a:p>
          <a:p>
            <a:r>
              <a:rPr lang="nl-BE" dirty="0"/>
              <a:t>Max. één DG per jaar per club</a:t>
            </a:r>
          </a:p>
          <a:p>
            <a:r>
              <a:rPr lang="nl-BE" dirty="0"/>
              <a:t>Gedurende max. twee opeenvolgende jaren steun aan eenzelfde begunstigde organisatie</a:t>
            </a:r>
          </a:p>
          <a:p>
            <a:r>
              <a:rPr lang="nl-BE" dirty="0"/>
              <a:t>Certificatie voor iedere deelnemende Rotary / Rotaract club (zelfs bij louter financiële bijdrage)</a:t>
            </a:r>
          </a:p>
          <a:p>
            <a:r>
              <a:rPr lang="nl-BE" dirty="0"/>
              <a:t>Activiteitenverslagen uit het verleden en heden moeten in orde zijn (DG &amp; GG)</a:t>
            </a:r>
          </a:p>
          <a:p>
            <a:r>
              <a:rPr lang="nl-BE" i="1" dirty="0">
                <a:solidFill>
                  <a:srgbClr val="FF0000"/>
                </a:solidFill>
              </a:rPr>
              <a:t>!</a:t>
            </a:r>
            <a:r>
              <a:rPr lang="nl-BE" i="1" dirty="0"/>
              <a:t> Club moet de </a:t>
            </a:r>
            <a:r>
              <a:rPr lang="nl-BE" i="1" dirty="0" err="1"/>
              <a:t>grant</a:t>
            </a:r>
            <a:r>
              <a:rPr lang="nl-BE" i="1" dirty="0"/>
              <a:t> </a:t>
            </a:r>
            <a:r>
              <a:rPr lang="nl-BE" i="1" u="sng" dirty="0"/>
              <a:t>pre-financieren</a:t>
            </a:r>
            <a:r>
              <a:rPr lang="nl-BE" i="1" dirty="0"/>
              <a:t> </a:t>
            </a:r>
            <a:r>
              <a:rPr lang="nl-BE" i="1" dirty="0">
                <a:solidFill>
                  <a:srgbClr val="FF0000"/>
                </a:solidFill>
              </a:rPr>
              <a:t>!</a:t>
            </a:r>
            <a:r>
              <a:rPr lang="nl-BE" i="1" dirty="0"/>
              <a:t> </a:t>
            </a:r>
          </a:p>
          <a:p>
            <a:endParaRPr lang="en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38AE0E9-CBA4-4A7A-96DB-670319A1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  <p:tag name="PRESGUID" val="f5defbb4-33b4-43a6-867e-2128e57199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TRF : The Rotary Foundation</vt:lpstr>
      <vt:lpstr>TRF = The Rotary Foundation</vt:lpstr>
      <vt:lpstr>The Foundation – Haar oorsprong</vt:lpstr>
      <vt:lpstr>TRF: DISTRICT grant</vt:lpstr>
      <vt:lpstr>District Grants - Kenmerken</vt:lpstr>
      <vt:lpstr>District Grants – Strategische actiedomeinen</vt:lpstr>
      <vt:lpstr>District Grants – uitsluitingen</vt:lpstr>
      <vt:lpstr>District Grants – Evaluatiecriteria</vt:lpstr>
      <vt:lpstr>District Grants – specifieke voorwaarden</vt:lpstr>
      <vt:lpstr>District Grants - Tools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Paul Vandeloo</cp:lastModifiedBy>
  <cp:revision>187</cp:revision>
  <cp:lastPrinted>2019-12-04T20:41:25Z</cp:lastPrinted>
  <dcterms:created xsi:type="dcterms:W3CDTF">2019-11-18T03:22:22Z</dcterms:created>
  <dcterms:modified xsi:type="dcterms:W3CDTF">2024-02-26T14:24:10Z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  <property fmtid="{D5CDD505-2E9C-101B-9397-08002B2CF9AE}" pid="4" name="MSIP_Label_33388a57-ce48-4947-8b83-910a7bee2ddc_Enabled">
    <vt:lpwstr>true</vt:lpwstr>
  </property>
  <property fmtid="{D5CDD505-2E9C-101B-9397-08002B2CF9AE}" pid="5" name="MSIP_Label_33388a57-ce48-4947-8b83-910a7bee2ddc_SetDate">
    <vt:lpwstr>2022-07-11T13:59:53Z</vt:lpwstr>
  </property>
  <property fmtid="{D5CDD505-2E9C-101B-9397-08002B2CF9AE}" pid="6" name="MSIP_Label_33388a57-ce48-4947-8b83-910a7bee2ddc_Method">
    <vt:lpwstr>Standard</vt:lpwstr>
  </property>
  <property fmtid="{D5CDD505-2E9C-101B-9397-08002B2CF9AE}" pid="7" name="MSIP_Label_33388a57-ce48-4947-8b83-910a7bee2ddc_Name">
    <vt:lpwstr>Intern</vt:lpwstr>
  </property>
  <property fmtid="{D5CDD505-2E9C-101B-9397-08002B2CF9AE}" pid="8" name="MSIP_Label_33388a57-ce48-4947-8b83-910a7bee2ddc_SiteId">
    <vt:lpwstr>cc814b9c-9a99-44a2-bc5c-f7f275945ba5</vt:lpwstr>
  </property>
  <property fmtid="{D5CDD505-2E9C-101B-9397-08002B2CF9AE}" pid="9" name="MSIP_Label_33388a57-ce48-4947-8b83-910a7bee2ddc_ActionId">
    <vt:lpwstr>aebf8d37-4076-4021-8683-a4911390474e</vt:lpwstr>
  </property>
  <property fmtid="{D5CDD505-2E9C-101B-9397-08002B2CF9AE}" pid="10" name="MSIP_Label_33388a57-ce48-4947-8b83-910a7bee2ddc_ContentBits">
    <vt:lpwstr>3</vt:lpwstr>
  </property>
</Properties>
</file>